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_rels/notesSlide9.xml.rels" ContentType="application/vnd.openxmlformats-package.relationships+xml"/>
  <Override PartName="/ppt/notesSlides/_rels/notesSlide1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media/image7.jpeg" ContentType="image/jpeg"/>
  <Override PartName="/ppt/media/image28.jpeg" ContentType="image/jpeg"/>
  <Override PartName="/ppt/media/image1.png" ContentType="image/png"/>
  <Override PartName="/ppt/media/image2.png" ContentType="image/png"/>
  <Override PartName="/ppt/media/image9.jpeg" ContentType="image/jpe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8.png" ContentType="image/png"/>
  <Override PartName="/ppt/media/image10.jpeg" ContentType="image/jpe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jpeg" ContentType="image/jpeg"/>
  <Override PartName="/ppt/media/image16.png" ContentType="image/png"/>
  <Override PartName="/ppt/media/image24.jpeg" ContentType="image/jpeg"/>
  <Override PartName="/ppt/media/image17.png" ContentType="image/png"/>
  <Override PartName="/ppt/media/image18.png" ContentType="image/png"/>
  <Override PartName="/ppt/media/image19.png" ContentType="image/png"/>
  <Override PartName="/ppt/media/image20.jpeg" ContentType="image/jpeg"/>
  <Override PartName="/ppt/media/image21.jpeg" ContentType="image/jpeg"/>
  <Override PartName="/ppt/media/image22.jpeg" ContentType="image/jpeg"/>
  <Override PartName="/ppt/media/image23.png" ContentType="image/png"/>
  <Override PartName="/ppt/media/image25.jpeg" ContentType="image/jpeg"/>
  <Override PartName="/ppt/media/image26.jpeg" ContentType="image/jpeg"/>
  <Override PartName="/ppt/media/image27.jpeg" ContentType="image/jpeg"/>
  <Override PartName="/ppt/media/image2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ru-RU" sz="4400" spc="-1" strike="noStrike">
                <a:latin typeface="Arial"/>
              </a:rPr>
              <a:t>Для перемещения страницы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ru-RU" sz="1400" spc="-1" strike="noStrike">
                <a:latin typeface="Times New Roman"/>
              </a:rPr>
              <a:t> 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ru-RU" sz="1400" spc="-1" strike="noStrike">
                <a:latin typeface="Times New Roman"/>
              </a:rPr>
              <a:t> 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ru-RU" sz="1400" spc="-1" strike="noStrike">
                <a:latin typeface="Times New Roman"/>
              </a:rPr>
              <a:t> 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50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B0CDE1F5-5EDD-4AEC-A966-1888EECA05BF}" type="slidenum">
              <a:rPr b="0" lang="ru-RU" sz="1400" spc="-1" strike="noStrike">
                <a:latin typeface="Times New Roman"/>
              </a:rPr>
              <a:t>1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sldImg"/>
          </p:nvPr>
        </p:nvSpPr>
        <p:spPr>
          <a:xfrm>
            <a:off x="573120" y="1336680"/>
            <a:ext cx="6409800" cy="3604680"/>
          </a:xfrm>
          <a:prstGeom prst="rect">
            <a:avLst/>
          </a:prstGeom>
        </p:spPr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4760" cy="4206600"/>
          </a:xfrm>
          <a:prstGeom prst="rect">
            <a:avLst/>
          </a:prstGeom>
        </p:spPr>
        <p:txBody>
          <a:bodyPr lIns="0" rIns="0" tIns="0" bIns="0"/>
          <a:p>
            <a:endParaRPr b="0" lang="ru-RU" sz="2000" spc="-1" strike="noStrike">
              <a:latin typeface="Arial"/>
            </a:endParaRPr>
          </a:p>
        </p:txBody>
      </p:sp>
      <p:sp>
        <p:nvSpPr>
          <p:cNvPr id="102" name="CustomShape 3"/>
          <p:cNvSpPr/>
          <p:nvPr/>
        </p:nvSpPr>
        <p:spPr>
          <a:xfrm>
            <a:off x="4281480" y="10155240"/>
            <a:ext cx="3273120" cy="532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9E8B11FD-B9F4-4256-97BC-8CDA1775C852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sldImg"/>
          </p:nvPr>
        </p:nvSpPr>
        <p:spPr>
          <a:xfrm>
            <a:off x="573120" y="1336680"/>
            <a:ext cx="6409800" cy="3604680"/>
          </a:xfrm>
          <a:prstGeom prst="rect">
            <a:avLst/>
          </a:prstGeom>
        </p:spPr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4760" cy="4206600"/>
          </a:xfrm>
          <a:prstGeom prst="rect">
            <a:avLst/>
          </a:prstGeom>
        </p:spPr>
        <p:txBody>
          <a:bodyPr lIns="0" rIns="0" tIns="0" bIns="0"/>
          <a:p>
            <a:endParaRPr b="0" lang="ru-RU" sz="2000" spc="-1" strike="noStrike">
              <a:latin typeface="Arial"/>
            </a:endParaRPr>
          </a:p>
        </p:txBody>
      </p:sp>
      <p:sp>
        <p:nvSpPr>
          <p:cNvPr id="99" name="CustomShape 3"/>
          <p:cNvSpPr/>
          <p:nvPr/>
        </p:nvSpPr>
        <p:spPr>
          <a:xfrm>
            <a:off x="4281480" y="10155240"/>
            <a:ext cx="3273120" cy="532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16714B9C-E328-4C01-9CC8-C06817EAABDC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roup 1"/>
          <p:cNvGrpSpPr/>
          <p:nvPr/>
        </p:nvGrpSpPr>
        <p:grpSpPr>
          <a:xfrm>
            <a:off x="150840" y="0"/>
            <a:ext cx="2432880" cy="6854040"/>
            <a:chOff x="150840" y="0"/>
            <a:chExt cx="2432880" cy="6854040"/>
          </a:xfrm>
        </p:grpSpPr>
        <p:sp>
          <p:nvSpPr>
            <p:cNvPr id="1" name="CustomShape 2"/>
            <p:cNvSpPr/>
            <p:nvPr/>
          </p:nvSpPr>
          <p:spPr>
            <a:xfrm>
              <a:off x="457200" y="0"/>
              <a:ext cx="1118520" cy="5325120"/>
            </a:xfrm>
            <a:custGeom>
              <a:avLst/>
              <a:gdLst/>
              <a:ahLst/>
              <a:rect l="l" t="t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" name="CustomShape 3"/>
            <p:cNvSpPr/>
            <p:nvPr/>
          </p:nvSpPr>
          <p:spPr>
            <a:xfrm>
              <a:off x="150840" y="0"/>
              <a:ext cx="1113480" cy="5272920"/>
            </a:xfrm>
            <a:custGeom>
              <a:avLst/>
              <a:gdLst/>
              <a:ahLst/>
              <a:rect l="l" t="t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" name="CustomShape 4"/>
            <p:cNvSpPr/>
            <p:nvPr/>
          </p:nvSpPr>
          <p:spPr>
            <a:xfrm>
              <a:off x="150840" y="5238720"/>
              <a:ext cx="1224720" cy="1615320"/>
            </a:xfrm>
            <a:custGeom>
              <a:avLst/>
              <a:gdLst/>
              <a:ahLst/>
              <a:rect l="l" t="t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" name="CustomShape 5"/>
            <p:cNvSpPr/>
            <p:nvPr/>
          </p:nvSpPr>
          <p:spPr>
            <a:xfrm>
              <a:off x="457200" y="5291280"/>
              <a:ext cx="1491480" cy="1562760"/>
            </a:xfrm>
            <a:custGeom>
              <a:avLst/>
              <a:gdLst/>
              <a:ahLst/>
              <a:rect l="l" t="t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" name="CustomShape 6"/>
            <p:cNvSpPr/>
            <p:nvPr/>
          </p:nvSpPr>
          <p:spPr>
            <a:xfrm>
              <a:off x="457200" y="5286240"/>
              <a:ext cx="2126520" cy="1567800"/>
            </a:xfrm>
            <a:custGeom>
              <a:avLst/>
              <a:gdLst/>
              <a:ahLst/>
              <a:rect l="l" t="t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150840" y="5238720"/>
              <a:ext cx="1691640" cy="1615320"/>
            </a:xfrm>
            <a:custGeom>
              <a:avLst/>
              <a:gdLst/>
              <a:ahLst/>
              <a:rect l="l" t="t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7" name="PlaceHolder 8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8" name="PlaceHolder 9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dd0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ustomShape 1"/>
          <p:cNvSpPr/>
          <p:nvPr/>
        </p:nvSpPr>
        <p:spPr>
          <a:xfrm>
            <a:off x="2169360" y="324000"/>
            <a:ext cx="8996400" cy="1220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Liberation Mono;Courier New;DejaVu Sans Mono"/>
              </a:rPr>
              <a:t>Управление культуры Администрации Екатеринбурга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Liberation Mono;Courier New;DejaVu Sans Mono"/>
              </a:rPr>
              <a:t>МАУК «Объединенный музей писателей Урала»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52" name="CustomShape 2"/>
          <p:cNvSpPr/>
          <p:nvPr/>
        </p:nvSpPr>
        <p:spPr>
          <a:xfrm>
            <a:off x="5472000" y="1368000"/>
            <a:ext cx="2012400" cy="108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53" name="Рисунок 49" descr=""/>
          <p:cNvPicPr/>
          <p:nvPr/>
        </p:nvPicPr>
        <p:blipFill>
          <a:blip r:embed="rId1"/>
          <a:srcRect l="0" t="4196" r="8169" b="11811"/>
          <a:stretch/>
        </p:blipFill>
        <p:spPr>
          <a:xfrm>
            <a:off x="1872000" y="1440000"/>
            <a:ext cx="9513360" cy="4892400"/>
          </a:xfrm>
          <a:prstGeom prst="rect">
            <a:avLst/>
          </a:prstGeom>
          <a:ln>
            <a:noFill/>
          </a:ln>
        </p:spPr>
      </p:pic>
      <p:pic>
        <p:nvPicPr>
          <p:cNvPr id="54" name="Рисунок 50" descr=""/>
          <p:cNvPicPr/>
          <p:nvPr/>
        </p:nvPicPr>
        <p:blipFill>
          <a:blip r:embed="rId2"/>
          <a:srcRect l="14476" t="12598" r="13504" b="33890"/>
          <a:stretch/>
        </p:blipFill>
        <p:spPr>
          <a:xfrm>
            <a:off x="144000" y="1187280"/>
            <a:ext cx="5252400" cy="2193120"/>
          </a:xfrm>
          <a:prstGeom prst="rect">
            <a:avLst/>
          </a:prstGeom>
          <a:ln>
            <a:noFill/>
          </a:ln>
        </p:spPr>
      </p:pic>
      <p:pic>
        <p:nvPicPr>
          <p:cNvPr id="55" name="" descr=""/>
          <p:cNvPicPr/>
          <p:nvPr/>
        </p:nvPicPr>
        <p:blipFill>
          <a:blip r:embed="rId3"/>
          <a:srcRect l="26018" t="24350" r="25663" b="28406"/>
          <a:stretch/>
        </p:blipFill>
        <p:spPr>
          <a:xfrm>
            <a:off x="10440000" y="0"/>
            <a:ext cx="1005480" cy="573840"/>
          </a:xfrm>
          <a:prstGeom prst="rect">
            <a:avLst/>
          </a:prstGeom>
          <a:ln>
            <a:noFill/>
          </a:ln>
        </p:spPr>
      </p:pic>
      <p:pic>
        <p:nvPicPr>
          <p:cNvPr id="56" name="" descr=""/>
          <p:cNvPicPr/>
          <p:nvPr/>
        </p:nvPicPr>
        <p:blipFill>
          <a:blip r:embed="rId4"/>
          <a:srcRect l="16150" t="51745" r="22472" b="9470"/>
          <a:stretch/>
        </p:blipFill>
        <p:spPr>
          <a:xfrm>
            <a:off x="1584000" y="0"/>
            <a:ext cx="1005840" cy="602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dd0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ustomShape 1"/>
          <p:cNvSpPr/>
          <p:nvPr/>
        </p:nvSpPr>
        <p:spPr>
          <a:xfrm>
            <a:off x="819000" y="0"/>
            <a:ext cx="6092280" cy="654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457200"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457200"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NSimSun"/>
              </a:rPr>
              <a:t>ЭКСПОНАТЫ МУЗЕЯ РЕШЕТНИКОВА</a:t>
            </a:r>
            <a:endParaRPr b="0" lang="ru-RU" sz="2400" spc="-1" strike="noStrike">
              <a:latin typeface="Arial"/>
            </a:endParaRPr>
          </a:p>
          <a:p>
            <a:pPr marL="457200"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NSimSun"/>
              </a:rPr>
              <a:t> </a:t>
            </a: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NSimSun"/>
              </a:rPr>
              <a:t>AR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NSimSun"/>
              </a:rPr>
              <a:t>TEFACT</a:t>
            </a:r>
            <a:endParaRPr b="0" lang="ru-RU" sz="2400" spc="-1" strike="noStrike">
              <a:latin typeface="Arial"/>
            </a:endParaRPr>
          </a:p>
          <a:p>
            <a:pPr marL="457200"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NSimSun"/>
              </a:rPr>
              <a:t> </a:t>
            </a:r>
            <a:endParaRPr b="0" lang="ru-RU" sz="2400" spc="-1" strike="noStrike">
              <a:latin typeface="Arial"/>
            </a:endParaRPr>
          </a:p>
          <a:p>
            <a:pPr marL="457200" algn="just"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 marL="457200"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NSimSun"/>
              </a:rPr>
              <a:t>Из литературной части экспозиции (первый этаж):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NSimSun"/>
              </a:rPr>
              <a:t>фрагменты рукописей Ф. М. Решетникова, журналы, книги XIX века, картины, фотографии, иллюстрации (примеры: журналы «Современник», 1864 г. и «Исторический вестник», 1889 г.; сочинения Ф. М. Решетникова, 1896 г.; издание повести «Подлиповцы», 1880 г.).</a:t>
            </a:r>
            <a:endParaRPr b="0" lang="ru-RU" sz="2000" spc="-1" strike="noStrike">
              <a:latin typeface="Arial"/>
            </a:endParaRPr>
          </a:p>
          <a:p>
            <a:pPr marL="457200"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457200"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NSimSun"/>
              </a:rPr>
              <a:t>Из историко-бытовой части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NSimSun"/>
              </a:rPr>
              <a:t>: экспонаты XIX – XX веков: повозки, конская упряжь, поддужные колокольчик и бубенчик, утварь (примеры: поддужный колокольчик, 1807 г.; поддужный бубенец, первая половина XX в.; щегольки, конец XIX – начало XX вв.; тарантас, начало XX в.).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80" name="Рисунок 1" descr=""/>
          <p:cNvPicPr/>
          <p:nvPr/>
        </p:nvPicPr>
        <p:blipFill>
          <a:blip r:embed="rId1"/>
          <a:srcRect l="3569" t="4990" r="1821" b="4710"/>
          <a:stretch/>
        </p:blipFill>
        <p:spPr>
          <a:xfrm>
            <a:off x="7028640" y="410040"/>
            <a:ext cx="5168880" cy="2772000"/>
          </a:xfrm>
          <a:prstGeom prst="rect">
            <a:avLst/>
          </a:prstGeom>
          <a:ln>
            <a:noFill/>
          </a:ln>
        </p:spPr>
      </p:pic>
      <p:pic>
        <p:nvPicPr>
          <p:cNvPr id="81" name="Рисунок 2" descr=""/>
          <p:cNvPicPr/>
          <p:nvPr/>
        </p:nvPicPr>
        <p:blipFill>
          <a:blip r:embed="rId2"/>
          <a:srcRect l="4325" t="10207" r="5802" b="5827"/>
          <a:stretch/>
        </p:blipFill>
        <p:spPr>
          <a:xfrm>
            <a:off x="7001280" y="3846960"/>
            <a:ext cx="5187240" cy="2652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dd0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5315040" y="69480"/>
            <a:ext cx="6873840" cy="48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1" lang="ru-RU" sz="1800" spc="-1" strike="noStrike">
                <a:solidFill>
                  <a:srgbClr val="eeeeee"/>
                </a:solidFill>
                <a:latin typeface="Times New Roman"/>
                <a:ea typeface="DejaVu Sans"/>
              </a:rPr>
              <a:t>AR</a:t>
            </a: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TEFACT НА ПРАКТИКЕ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Как получить доступ к гиду с технологией дополненной реальности: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- скачать мобильное приложение «Артефакт»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- найти в приложении экспозицию Музея Ф. М. Решетникова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- распознать 40 артефактов с помощью телефона: путем наведения на предмет или через QR-код.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Экспонат становится доступнее!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Сокращаем дистанцию между собой и артефактом!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83" name="" descr=""/>
          <p:cNvPicPr/>
          <p:nvPr/>
        </p:nvPicPr>
        <p:blipFill>
          <a:blip r:embed="rId1"/>
          <a:stretch/>
        </p:blipFill>
        <p:spPr>
          <a:xfrm>
            <a:off x="1606320" y="-720"/>
            <a:ext cx="3683160" cy="2761560"/>
          </a:xfrm>
          <a:prstGeom prst="rect">
            <a:avLst/>
          </a:prstGeom>
          <a:ln>
            <a:noFill/>
          </a:ln>
        </p:spPr>
      </p:pic>
      <p:pic>
        <p:nvPicPr>
          <p:cNvPr id="84" name="" descr=""/>
          <p:cNvPicPr/>
          <p:nvPr/>
        </p:nvPicPr>
        <p:blipFill>
          <a:blip r:embed="rId2"/>
          <a:stretch/>
        </p:blipFill>
        <p:spPr>
          <a:xfrm>
            <a:off x="0" y="3759480"/>
            <a:ext cx="4649400" cy="3095280"/>
          </a:xfrm>
          <a:prstGeom prst="rect">
            <a:avLst/>
          </a:prstGeom>
          <a:ln>
            <a:noFill/>
          </a:ln>
        </p:spPr>
      </p:pic>
      <p:pic>
        <p:nvPicPr>
          <p:cNvPr id="85" name="" descr=""/>
          <p:cNvPicPr/>
          <p:nvPr/>
        </p:nvPicPr>
        <p:blipFill>
          <a:blip r:embed="rId3"/>
          <a:stretch/>
        </p:blipFill>
        <p:spPr>
          <a:xfrm>
            <a:off x="6912000" y="4392000"/>
            <a:ext cx="3695760" cy="2462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dd0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746640" y="433080"/>
            <a:ext cx="6092280" cy="588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457200"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NSimSun"/>
              </a:rPr>
              <a:t>РЕЗУЛЬТАТ УЧАСТИЯ В ПРОЕКТЕ</a:t>
            </a:r>
            <a:endParaRPr b="0" lang="ru-RU" sz="2000" spc="-1" strike="noStrike">
              <a:latin typeface="Arial"/>
            </a:endParaRPr>
          </a:p>
          <a:p>
            <a:pPr marL="457200"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NSimSun"/>
              </a:rPr>
              <a:t> </a:t>
            </a:r>
            <a:endParaRPr b="0" lang="ru-RU" sz="2000" spc="-1" strike="noStrike">
              <a:latin typeface="Arial"/>
            </a:endParaRPr>
          </a:p>
          <a:p>
            <a:pPr marL="457200"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ffffff"/>
                </a:solidFill>
                <a:latin typeface="Times New Roman"/>
                <a:ea typeface="NSimSun"/>
              </a:rPr>
              <a:t>AR</a:t>
            </a: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NSimSun"/>
              </a:rPr>
              <a:t>TEFACT</a:t>
            </a:r>
            <a:endParaRPr b="0" lang="ru-RU" sz="2000" spc="-1" strike="noStrike">
              <a:latin typeface="Arial"/>
            </a:endParaRPr>
          </a:p>
          <a:p>
            <a:pPr marL="457200"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NSimSun"/>
              </a:rPr>
              <a:t> </a:t>
            </a:r>
            <a:endParaRPr b="0" lang="ru-RU" sz="2000" spc="-1" strike="noStrike">
              <a:latin typeface="Arial"/>
            </a:endParaRPr>
          </a:p>
          <a:p>
            <a:pPr marL="457200"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NSimSun"/>
              </a:rPr>
              <a:t>Появление Гида с технологией дополненной реальности.</a:t>
            </a:r>
            <a:endParaRPr b="0" lang="ru-RU" sz="2000" spc="-1" strike="noStrike">
              <a:latin typeface="Arial"/>
            </a:endParaRPr>
          </a:p>
          <a:p>
            <a:pPr marL="457200"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NSimSun"/>
              </a:rPr>
              <a:t>Расширение возможностей для представления музея:</a:t>
            </a:r>
            <a:endParaRPr b="0" lang="ru-RU" sz="2000" spc="-1" strike="noStrike">
              <a:latin typeface="Arial"/>
            </a:endParaRPr>
          </a:p>
          <a:p>
            <a:pPr marL="457200" algn="ctr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457200"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NSimSun"/>
              </a:rPr>
              <a:t>ТЕКСТ</a:t>
            </a:r>
            <a:endParaRPr b="0" lang="ru-RU" sz="2000" spc="-1" strike="noStrike">
              <a:latin typeface="Arial"/>
            </a:endParaRPr>
          </a:p>
          <a:p>
            <a:pPr marL="457200"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NSimSun"/>
              </a:rPr>
              <a:t>ФОТОГРАФИИ</a:t>
            </a:r>
            <a:endParaRPr b="0" lang="ru-RU" sz="2000" spc="-1" strike="noStrike">
              <a:latin typeface="Arial"/>
            </a:endParaRPr>
          </a:p>
          <a:p>
            <a:pPr marL="457200"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NSimSun"/>
              </a:rPr>
              <a:t>АУДИОГИД</a:t>
            </a:r>
            <a:endParaRPr b="0" lang="ru-RU" sz="2000" spc="-1" strike="noStrike">
              <a:latin typeface="Arial"/>
            </a:endParaRPr>
          </a:p>
          <a:p>
            <a:pPr marL="457200" algn="ctr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457200"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NSimSun"/>
              </a:rPr>
              <a:t>Новый уровень в «прочтении» экспозиции посетителями: </a:t>
            </a:r>
            <a:endParaRPr b="0" lang="ru-RU" sz="2000" spc="-1" strike="noStrike">
              <a:latin typeface="Arial"/>
            </a:endParaRPr>
          </a:p>
          <a:p>
            <a:pPr marL="457200" algn="ctr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457200"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NSimSun"/>
              </a:rPr>
              <a:t>САМОСТОЯТЕЛЬНО</a:t>
            </a:r>
            <a:endParaRPr b="0" lang="ru-RU" sz="2000" spc="-1" strike="noStrike">
              <a:latin typeface="Arial"/>
            </a:endParaRPr>
          </a:p>
          <a:p>
            <a:pPr marL="457200"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NSimSun"/>
              </a:rPr>
              <a:t>СОВРЕМЕННЫЕ ТЕХНОЛОГИИ</a:t>
            </a:r>
            <a:endParaRPr b="0" lang="ru-RU" sz="2000" spc="-1" strike="noStrike">
              <a:latin typeface="Arial"/>
            </a:endParaRPr>
          </a:p>
          <a:p>
            <a:pPr marL="457200"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NSimSun"/>
              </a:rPr>
              <a:t>ВЫБОР РЕЦЕПЦИИ 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87" name="Рисунок 2" descr=""/>
          <p:cNvPicPr/>
          <p:nvPr/>
        </p:nvPicPr>
        <p:blipFill>
          <a:blip r:embed="rId1"/>
          <a:srcRect l="14266" t="19473" r="51450" b="4857"/>
          <a:stretch/>
        </p:blipFill>
        <p:spPr>
          <a:xfrm>
            <a:off x="6842880" y="0"/>
            <a:ext cx="5045760" cy="6244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dd0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5525280" y="216000"/>
            <a:ext cx="6404760" cy="507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РЕЗУЛЬТАТ УЧАСТИЯ В ПРОЕКТЕ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ru-RU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AR</a:t>
            </a: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TEFACT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Гид с дополненной реальностью в пространстве музея стал источником  знаний, которые можно получить самостоятельно: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- узнать основные вехи жизни и творчества уральского писателя XIX века Ф. М. Решетникова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- оказаться в центре историко-культурных событий эпохи писателя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- совершить виртуальное путешествие по старой России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89" name="CustomShape 2"/>
          <p:cNvSpPr/>
          <p:nvPr/>
        </p:nvSpPr>
        <p:spPr>
          <a:xfrm>
            <a:off x="6041880" y="2912040"/>
            <a:ext cx="177480" cy="106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90" name="CustomShape 3"/>
          <p:cNvSpPr/>
          <p:nvPr/>
        </p:nvSpPr>
        <p:spPr>
          <a:xfrm>
            <a:off x="8387280" y="5121360"/>
            <a:ext cx="177480" cy="106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91" name="" descr=""/>
          <p:cNvPicPr/>
          <p:nvPr/>
        </p:nvPicPr>
        <p:blipFill>
          <a:blip r:embed="rId1"/>
          <a:stretch/>
        </p:blipFill>
        <p:spPr>
          <a:xfrm>
            <a:off x="2401200" y="216000"/>
            <a:ext cx="2419560" cy="2948760"/>
          </a:xfrm>
          <a:prstGeom prst="rect">
            <a:avLst/>
          </a:prstGeom>
          <a:ln>
            <a:noFill/>
          </a:ln>
        </p:spPr>
      </p:pic>
      <p:pic>
        <p:nvPicPr>
          <p:cNvPr id="92" name="" descr=""/>
          <p:cNvPicPr/>
          <p:nvPr/>
        </p:nvPicPr>
        <p:blipFill>
          <a:blip r:embed="rId2"/>
          <a:stretch/>
        </p:blipFill>
        <p:spPr>
          <a:xfrm>
            <a:off x="5416920" y="5110920"/>
            <a:ext cx="1419840" cy="1725840"/>
          </a:xfrm>
          <a:prstGeom prst="rect">
            <a:avLst/>
          </a:prstGeom>
          <a:ln>
            <a:noFill/>
          </a:ln>
        </p:spPr>
      </p:pic>
      <p:pic>
        <p:nvPicPr>
          <p:cNvPr id="93" name="" descr=""/>
          <p:cNvPicPr/>
          <p:nvPr/>
        </p:nvPicPr>
        <p:blipFill>
          <a:blip r:embed="rId3"/>
          <a:stretch/>
        </p:blipFill>
        <p:spPr>
          <a:xfrm>
            <a:off x="10872000" y="5112000"/>
            <a:ext cx="1203120" cy="1763280"/>
          </a:xfrm>
          <a:prstGeom prst="rect">
            <a:avLst/>
          </a:prstGeom>
          <a:ln>
            <a:noFill/>
          </a:ln>
        </p:spPr>
      </p:pic>
      <p:pic>
        <p:nvPicPr>
          <p:cNvPr id="94" name="" descr=""/>
          <p:cNvPicPr/>
          <p:nvPr/>
        </p:nvPicPr>
        <p:blipFill>
          <a:blip r:embed="rId4"/>
          <a:stretch/>
        </p:blipFill>
        <p:spPr>
          <a:xfrm>
            <a:off x="7345800" y="5099760"/>
            <a:ext cx="1290960" cy="1755000"/>
          </a:xfrm>
          <a:prstGeom prst="rect">
            <a:avLst/>
          </a:prstGeom>
          <a:ln>
            <a:noFill/>
          </a:ln>
        </p:spPr>
      </p:pic>
      <p:pic>
        <p:nvPicPr>
          <p:cNvPr id="95" name="" descr=""/>
          <p:cNvPicPr/>
          <p:nvPr/>
        </p:nvPicPr>
        <p:blipFill>
          <a:blip r:embed="rId5"/>
          <a:stretch/>
        </p:blipFill>
        <p:spPr>
          <a:xfrm>
            <a:off x="9193680" y="5112000"/>
            <a:ext cx="1243080" cy="1742760"/>
          </a:xfrm>
          <a:prstGeom prst="rect">
            <a:avLst/>
          </a:prstGeom>
          <a:ln>
            <a:noFill/>
          </a:ln>
        </p:spPr>
      </p:pic>
      <p:pic>
        <p:nvPicPr>
          <p:cNvPr id="96" name="" descr=""/>
          <p:cNvPicPr/>
          <p:nvPr/>
        </p:nvPicPr>
        <p:blipFill>
          <a:blip r:embed="rId6"/>
          <a:stretch/>
        </p:blipFill>
        <p:spPr>
          <a:xfrm>
            <a:off x="2424960" y="3510000"/>
            <a:ext cx="2323800" cy="3182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dd0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ustomShape 1"/>
          <p:cNvSpPr/>
          <p:nvPr/>
        </p:nvSpPr>
        <p:spPr>
          <a:xfrm>
            <a:off x="7360920" y="4536000"/>
            <a:ext cx="4155480" cy="177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Интерактивный гид с технологией дополненной реальности. Присоединиться к Платформе может любое учреждение культуры страны совершенно бесплатно.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pic>
        <p:nvPicPr>
          <p:cNvPr id="58" name="Рисунок 52" descr=""/>
          <p:cNvPicPr/>
          <p:nvPr/>
        </p:nvPicPr>
        <p:blipFill>
          <a:blip r:embed="rId1"/>
          <a:srcRect l="8579" t="6030" r="9350" b="14208"/>
          <a:stretch/>
        </p:blipFill>
        <p:spPr>
          <a:xfrm>
            <a:off x="5616000" y="0"/>
            <a:ext cx="6548400" cy="3579120"/>
          </a:xfrm>
          <a:prstGeom prst="rect">
            <a:avLst/>
          </a:prstGeom>
          <a:ln>
            <a:noFill/>
          </a:ln>
        </p:spPr>
      </p:pic>
      <p:pic>
        <p:nvPicPr>
          <p:cNvPr id="59" name="Рисунок 53" descr=""/>
          <p:cNvPicPr/>
          <p:nvPr/>
        </p:nvPicPr>
        <p:blipFill>
          <a:blip r:embed="rId2"/>
          <a:srcRect l="8854" t="5305" r="14386" b="11748"/>
          <a:stretch/>
        </p:blipFill>
        <p:spPr>
          <a:xfrm>
            <a:off x="5040" y="2949120"/>
            <a:ext cx="6399360" cy="3887280"/>
          </a:xfrm>
          <a:prstGeom prst="rect">
            <a:avLst/>
          </a:prstGeom>
          <a:ln>
            <a:noFill/>
          </a:ln>
        </p:spPr>
      </p:pic>
      <p:sp>
        <p:nvSpPr>
          <p:cNvPr id="60" name="CustomShape 2"/>
          <p:cNvSpPr/>
          <p:nvPr/>
        </p:nvSpPr>
        <p:spPr>
          <a:xfrm>
            <a:off x="1728000" y="432000"/>
            <a:ext cx="3380400" cy="189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АR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TEFACT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Проект Минкультуры России, который входит в Федеральный проект «Цифровая культура» Нацпроекта «Культура».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dd0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CustomShape 1"/>
          <p:cNvSpPr/>
          <p:nvPr/>
        </p:nvSpPr>
        <p:spPr>
          <a:xfrm>
            <a:off x="6414480" y="-648000"/>
            <a:ext cx="4454640" cy="726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Цель: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Появление в музее гида с технологией дополненной реальности для создания объемного, многоуровневого представления об экспозиции и сокращения дистанции между экспонатом и посетителем, который становится исследователем и самостоятельно может изучить артефакт.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Задачи: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- Создание контента, характеризующего музей, экспозицию и 40 экспонатов.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- Адаптация гида с дополненной реальностью к экспозиционному пространству и включение его в музейную деятельность.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pic>
        <p:nvPicPr>
          <p:cNvPr id="62" name="Рисунок 56" descr=""/>
          <p:cNvPicPr/>
          <p:nvPr/>
        </p:nvPicPr>
        <p:blipFill>
          <a:blip r:embed="rId1"/>
          <a:stretch/>
        </p:blipFill>
        <p:spPr>
          <a:xfrm>
            <a:off x="1920240" y="0"/>
            <a:ext cx="4294080" cy="6854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dd0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ustomShape 1"/>
          <p:cNvSpPr/>
          <p:nvPr/>
        </p:nvSpPr>
        <p:spPr>
          <a:xfrm>
            <a:off x="7200000" y="432000"/>
            <a:ext cx="4282920" cy="62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УЧАСТНИКИ ПРОЕКТА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И. В. Евдокимова — директор ОМПУ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Н. Н. Попова — заместитель директора ОМПУ 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Л. А. Катаева — заведующий Музеем 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Ф. М. Решетникова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Т. Я. Каменецкая — научный сотрудник Музея Ф. М. Решетникова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А. В. Эльстон-Бирон — научный сотрудник Музея Ф. М. Решетникова 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Е. Ю. Немченко — руководитель отдела развития ОМПУ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М. Х. Вахабова — фотограф ОМПУ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О. С. Матушкина — дизайнер ОМПУ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64" name="Рисунок 59" descr=""/>
          <p:cNvPicPr/>
          <p:nvPr/>
        </p:nvPicPr>
        <p:blipFill>
          <a:blip r:embed="rId1"/>
          <a:srcRect l="34008" t="3903" r="34210" b="-546"/>
          <a:stretch/>
        </p:blipFill>
        <p:spPr>
          <a:xfrm>
            <a:off x="2392560" y="0"/>
            <a:ext cx="4461840" cy="6854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dd0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ustomShape 1"/>
          <p:cNvSpPr/>
          <p:nvPr/>
        </p:nvSpPr>
        <p:spPr>
          <a:xfrm>
            <a:off x="6756120" y="432000"/>
            <a:ext cx="5194800" cy="578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ЭТАПЫ РЕАЛИЗАЦИИ ПРОЕКТА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 этап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Апрель – июль 2020 года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Работа над созданием контента: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 </a:t>
            </a: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-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описание истории музея (статья с фотографиями)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- описание экспозиции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(статья с фотографиями)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- описание 40 экспонатов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(данные фондов+статьи с фотографиями)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- написание «трех точек интереса» для     каждого экспоната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- фотографирование экспозиции и экспонатов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pic>
        <p:nvPicPr>
          <p:cNvPr id="66" name="Рисунок 61" descr=""/>
          <p:cNvPicPr/>
          <p:nvPr/>
        </p:nvPicPr>
        <p:blipFill>
          <a:blip r:embed="rId1"/>
          <a:stretch/>
        </p:blipFill>
        <p:spPr>
          <a:xfrm>
            <a:off x="2376000" y="144000"/>
            <a:ext cx="4028760" cy="6544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dd0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CustomShape 1"/>
          <p:cNvSpPr/>
          <p:nvPr/>
        </p:nvSpPr>
        <p:spPr>
          <a:xfrm>
            <a:off x="6840000" y="216000"/>
            <a:ext cx="4639320" cy="4153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Важные моменты: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ru-RU" sz="2000" spc="-1" strike="noStrike">
              <a:latin typeface="Arial"/>
            </a:endParaRPr>
          </a:p>
          <a:p>
            <a:pPr marL="285840" indent="-2822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объем каждой статьи при описании экспоната — 2000 знаков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85840" indent="-2822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при написании статей придерживаться правил инструкции (к примеру, между инициалами отсутствуют пробелы, разрешено использование кавычек-«елочек»)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343080" indent="-339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описание экспонатов должно делиться на три  тематических блока — три точки интереса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68" name="Рисунок 63" descr=""/>
          <p:cNvPicPr/>
          <p:nvPr/>
        </p:nvPicPr>
        <p:blipFill>
          <a:blip r:embed="rId1"/>
          <a:stretch/>
        </p:blipFill>
        <p:spPr>
          <a:xfrm>
            <a:off x="2476440" y="144000"/>
            <a:ext cx="3476880" cy="6548760"/>
          </a:xfrm>
          <a:prstGeom prst="rect">
            <a:avLst/>
          </a:prstGeom>
          <a:ln>
            <a:noFill/>
          </a:ln>
        </p:spPr>
      </p:pic>
      <p:pic>
        <p:nvPicPr>
          <p:cNvPr id="69" name="Рисунок 64" descr=""/>
          <p:cNvPicPr/>
          <p:nvPr/>
        </p:nvPicPr>
        <p:blipFill>
          <a:blip r:embed="rId2"/>
          <a:stretch/>
        </p:blipFill>
        <p:spPr>
          <a:xfrm>
            <a:off x="10296000" y="5042520"/>
            <a:ext cx="1434240" cy="1434240"/>
          </a:xfrm>
          <a:prstGeom prst="rect">
            <a:avLst/>
          </a:prstGeom>
          <a:ln>
            <a:noFill/>
          </a:ln>
        </p:spPr>
      </p:pic>
      <p:pic>
        <p:nvPicPr>
          <p:cNvPr id="70" name="Рисунок 65" descr=""/>
          <p:cNvPicPr/>
          <p:nvPr/>
        </p:nvPicPr>
        <p:blipFill>
          <a:blip r:embed="rId3"/>
          <a:stretch/>
        </p:blipFill>
        <p:spPr>
          <a:xfrm>
            <a:off x="6914520" y="5042520"/>
            <a:ext cx="1434240" cy="1434240"/>
          </a:xfrm>
          <a:prstGeom prst="rect">
            <a:avLst/>
          </a:prstGeom>
          <a:ln>
            <a:noFill/>
          </a:ln>
        </p:spPr>
      </p:pic>
      <p:pic>
        <p:nvPicPr>
          <p:cNvPr id="71" name="Рисунок 66" descr=""/>
          <p:cNvPicPr/>
          <p:nvPr/>
        </p:nvPicPr>
        <p:blipFill>
          <a:blip r:embed="rId4"/>
          <a:stretch/>
        </p:blipFill>
        <p:spPr>
          <a:xfrm>
            <a:off x="8568000" y="5040000"/>
            <a:ext cx="1434240" cy="1434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dd0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CustomShape 1"/>
          <p:cNvSpPr/>
          <p:nvPr/>
        </p:nvSpPr>
        <p:spPr>
          <a:xfrm>
            <a:off x="6984000" y="147240"/>
            <a:ext cx="4316760" cy="618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 этап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 — 3 августа 2020 года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Внесение контента в электронную форму и подача заявки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Важные моменты:</a:t>
            </a:r>
            <a:endParaRPr b="0" lang="ru-RU" sz="2000" spc="-1" strike="noStrike">
              <a:latin typeface="Arial"/>
            </a:endParaRPr>
          </a:p>
          <a:p>
            <a:pPr marL="343080" indent="-339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соблюдение порядка заполнения формы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343080" indent="-339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формирование статей (монтаж) с включением фотографий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343080" indent="-339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внесение данных фондов в соответствии с инструкцией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343080" indent="-339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внесение основных и дополнительных фотографий согласно возможным разрешениям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pic>
        <p:nvPicPr>
          <p:cNvPr id="73" name="Рисунок 4" descr=""/>
          <p:cNvPicPr/>
          <p:nvPr/>
        </p:nvPicPr>
        <p:blipFill>
          <a:blip r:embed="rId1"/>
          <a:stretch/>
        </p:blipFill>
        <p:spPr>
          <a:xfrm>
            <a:off x="2448000" y="80640"/>
            <a:ext cx="3773880" cy="6647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dd0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CustomShape 1"/>
          <p:cNvSpPr/>
          <p:nvPr/>
        </p:nvSpPr>
        <p:spPr>
          <a:xfrm>
            <a:off x="7315560" y="616320"/>
            <a:ext cx="4370400" cy="557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457200"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NSimSun"/>
              </a:rPr>
              <a:t>3 этап</a:t>
            </a:r>
            <a:endParaRPr b="0" lang="ru-RU" sz="2000" spc="-1" strike="noStrike">
              <a:latin typeface="Arial"/>
            </a:endParaRPr>
          </a:p>
          <a:p>
            <a:pPr marL="457200"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NSimSun"/>
              </a:rPr>
              <a:t>Ноябрь – декабрь 2020 года</a:t>
            </a:r>
            <a:endParaRPr b="0" lang="ru-RU" sz="2000" spc="-1" strike="noStrike">
              <a:latin typeface="Arial"/>
            </a:endParaRPr>
          </a:p>
          <a:p>
            <a:pPr marL="457200"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457200"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NSimSun"/>
              </a:rPr>
              <a:t>Совместная работа с организаторами проекта:</a:t>
            </a:r>
            <a:endParaRPr b="0" lang="ru-RU" sz="2000" spc="-1" strike="noStrike">
              <a:latin typeface="Arial"/>
            </a:endParaRPr>
          </a:p>
          <a:p>
            <a:pPr marL="457200" algn="just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NSimSun"/>
              </a:rPr>
              <a:t> </a:t>
            </a:r>
            <a:endParaRPr b="0" lang="ru-RU" sz="2000" spc="-1" strike="noStrike">
              <a:latin typeface="Arial"/>
            </a:endParaRPr>
          </a:p>
          <a:p>
            <a:pPr marL="343080" indent="-339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NSimSun"/>
              </a:rPr>
              <a:t>редактирование текстов к печати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343080" indent="-339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NSimSun"/>
              </a:rPr>
              <a:t>пересмотр иллюстраций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343080" indent="-339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NSimSun"/>
              </a:rPr>
              <a:t>тестирование работы приложения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343080" indent="-339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NSimSun"/>
              </a:rPr>
              <a:t>подбор QR-кодов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343080" indent="-339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NSimSun"/>
              </a:rPr>
              <a:t>ведение документации (о выполненных работах)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pic>
        <p:nvPicPr>
          <p:cNvPr id="75" name="Рисунок 3" descr=""/>
          <p:cNvPicPr/>
          <p:nvPr/>
        </p:nvPicPr>
        <p:blipFill>
          <a:blip r:embed="rId1"/>
          <a:stretch/>
        </p:blipFill>
        <p:spPr>
          <a:xfrm>
            <a:off x="2393640" y="288000"/>
            <a:ext cx="4609080" cy="6350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dd0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6248520" y="15120"/>
            <a:ext cx="5589360" cy="581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457200"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457200"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NSimSun"/>
              </a:rPr>
              <a:t>СОДЕРЖАНИЕ ПРОЕКТА</a:t>
            </a:r>
            <a:endParaRPr b="0" lang="ru-RU" sz="2000" spc="-1" strike="noStrike">
              <a:latin typeface="Arial"/>
            </a:endParaRPr>
          </a:p>
          <a:p>
            <a:pPr marL="457200"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NSimSun"/>
              </a:rPr>
              <a:t>МУЗЕЯ Ф. М. РЕШЕТНИКОВА</a:t>
            </a:r>
            <a:endParaRPr b="0" lang="ru-RU" sz="2000" spc="-1" strike="noStrike">
              <a:latin typeface="Arial"/>
            </a:endParaRPr>
          </a:p>
          <a:p>
            <a:pPr marL="457200"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NSimSun"/>
              </a:rPr>
              <a:t> </a:t>
            </a:r>
            <a:endParaRPr b="0" lang="ru-RU" sz="2000" spc="-1" strike="noStrike">
              <a:latin typeface="Arial"/>
            </a:endParaRPr>
          </a:p>
          <a:p>
            <a:pPr marL="457200" algn="ctr">
              <a:lnSpc>
                <a:spcPct val="100000"/>
              </a:lnSpc>
            </a:pPr>
            <a:r>
              <a:rPr b="1" lang="ru-RU" sz="2000" spc="-1" strike="noStrike" u="sng">
                <a:solidFill>
                  <a:srgbClr val="000000"/>
                </a:solidFill>
                <a:uFillTx/>
                <a:latin typeface="Times New Roman"/>
                <a:ea typeface="NSimSun"/>
              </a:rPr>
              <a:t>Контент гида с дополненной реальностью</a:t>
            </a:r>
            <a:endParaRPr b="0" lang="ru-RU" sz="2000" spc="-1" strike="noStrike">
              <a:latin typeface="Arial"/>
            </a:endParaRPr>
          </a:p>
          <a:p>
            <a:pPr marL="457200"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NSimSun"/>
              </a:rPr>
              <a:t> </a:t>
            </a:r>
            <a:endParaRPr b="0" lang="ru-RU" sz="2000" spc="-1" strike="noStrike">
              <a:latin typeface="Arial"/>
            </a:endParaRPr>
          </a:p>
          <a:p>
            <a:pPr marL="457200"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NSimSun"/>
              </a:rPr>
              <a:t>- статья о Музее Ф. М. Решетникова (+фото)</a:t>
            </a:r>
            <a:endParaRPr b="0" lang="ru-RU" sz="2000" spc="-1" strike="noStrike">
              <a:latin typeface="Arial"/>
            </a:endParaRPr>
          </a:p>
          <a:p>
            <a:pPr marL="457200"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NSimSun"/>
              </a:rPr>
              <a:t> </a:t>
            </a:r>
            <a:endParaRPr b="0" lang="ru-RU" sz="2000" spc="-1" strike="noStrike">
              <a:latin typeface="Arial"/>
            </a:endParaRPr>
          </a:p>
          <a:p>
            <a:pPr marL="457200"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NSimSun"/>
              </a:rPr>
              <a:t>-  общая концепция экспозиции (+фото) </a:t>
            </a:r>
            <a:endParaRPr b="0" lang="ru-RU" sz="2000" spc="-1" strike="noStrike">
              <a:latin typeface="Arial"/>
            </a:endParaRPr>
          </a:p>
          <a:p>
            <a:pPr marL="457200"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NSimSun"/>
              </a:rPr>
              <a:t> </a:t>
            </a:r>
            <a:endParaRPr b="0" lang="ru-RU" sz="2000" spc="-1" strike="noStrike">
              <a:latin typeface="Arial"/>
            </a:endParaRPr>
          </a:p>
          <a:p>
            <a:pPr marL="800280" indent="-339480" algn="ctr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NSimSun"/>
              </a:rPr>
              <a:t>атрибуция 40 экспонатов согласно данным из фондовые (+фото)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457200"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NSimSun"/>
              </a:rPr>
              <a:t>40 статей с описанием экспонатов: историческая справка, культурное значение, литературный контекст (+фото)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77" name="Рисунок 5" descr=""/>
          <p:cNvPicPr/>
          <p:nvPr/>
        </p:nvPicPr>
        <p:blipFill>
          <a:blip r:embed="rId1"/>
          <a:srcRect l="3688" t="5133" r="1068" b="5610"/>
          <a:stretch/>
        </p:blipFill>
        <p:spPr>
          <a:xfrm>
            <a:off x="170640" y="173880"/>
            <a:ext cx="5742000" cy="3486240"/>
          </a:xfrm>
          <a:prstGeom prst="rect">
            <a:avLst/>
          </a:prstGeom>
          <a:ln>
            <a:noFill/>
          </a:ln>
        </p:spPr>
      </p:pic>
      <p:pic>
        <p:nvPicPr>
          <p:cNvPr id="78" name="Рисунок 6" descr=""/>
          <p:cNvPicPr/>
          <p:nvPr/>
        </p:nvPicPr>
        <p:blipFill>
          <a:blip r:embed="rId2"/>
          <a:srcRect l="3763" t="4739" r="1134" b="9473"/>
          <a:stretch/>
        </p:blipFill>
        <p:spPr>
          <a:xfrm>
            <a:off x="144000" y="3888000"/>
            <a:ext cx="5756760" cy="2483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680</TotalTime>
  <Application>LibreOffice/6.1.2.1$Windows_x86 LibreOffice_project/65905a128db06ba48db947242809d14d3f9a93fe</Application>
  <Words>377</Words>
  <Paragraphs>112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2021-11-26T16:09:02Z</dcterms:created>
  <dc:creator>Татьяна Каменецкая</dc:creator>
  <dc:description/>
  <dc:language>ru-RU</dc:language>
  <cp:lastModifiedBy/>
  <dcterms:modified xsi:type="dcterms:W3CDTF">2021-12-02T13:29:52Z</dcterms:modified>
  <cp:revision>114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2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13</vt:i4>
  </property>
</Properties>
</file>